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  <p:sldMasterId id="2147483744" r:id="rId3"/>
    <p:sldMasterId id="2147483756" r:id="rId4"/>
    <p:sldMasterId id="2147483768" r:id="rId5"/>
    <p:sldMasterId id="2147483780" r:id="rId6"/>
    <p:sldMasterId id="2147483804" r:id="rId7"/>
    <p:sldMasterId id="2147483816" r:id="rId8"/>
    <p:sldMasterId id="2147483852" r:id="rId9"/>
  </p:sldMasterIdLst>
  <p:sldIdLst>
    <p:sldId id="256" r:id="rId10"/>
    <p:sldId id="259" r:id="rId11"/>
    <p:sldId id="260" r:id="rId12"/>
    <p:sldId id="258" r:id="rId13"/>
    <p:sldId id="261" r:id="rId14"/>
    <p:sldId id="262" r:id="rId15"/>
    <p:sldId id="263" r:id="rId16"/>
    <p:sldId id="264" r:id="rId17"/>
    <p:sldId id="274" r:id="rId18"/>
    <p:sldId id="275" r:id="rId19"/>
    <p:sldId id="276" r:id="rId20"/>
    <p:sldId id="277" r:id="rId21"/>
    <p:sldId id="278" r:id="rId22"/>
    <p:sldId id="279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73" autoAdjust="0"/>
  </p:normalViewPr>
  <p:slideViewPr>
    <p:cSldViewPr>
      <p:cViewPr>
        <p:scale>
          <a:sx n="52" d="100"/>
          <a:sy n="52" d="100"/>
        </p:scale>
        <p:origin x="-4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B0C9A-87AE-4B65-8694-26A682D0B142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A2ECBD-B557-42C4-8388-84F877D43AE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52F478B-17E2-4ADD-B8FC-5C2A62EE6319}" type="parTrans" cxnId="{8DBFE5D8-4BC9-4C50-9FA9-5E19EFAE1A4F}">
      <dgm:prSet/>
      <dgm:spPr/>
      <dgm:t>
        <a:bodyPr/>
        <a:lstStyle/>
        <a:p>
          <a:endParaRPr lang="ru-RU"/>
        </a:p>
      </dgm:t>
    </dgm:pt>
    <dgm:pt modelId="{4A979638-27B0-4401-AC0B-27E7A434830A}" type="sibTrans" cxnId="{8DBFE5D8-4BC9-4C50-9FA9-5E19EFAE1A4F}">
      <dgm:prSet/>
      <dgm:spPr/>
      <dgm:t>
        <a:bodyPr/>
        <a:lstStyle/>
        <a:p>
          <a:endParaRPr lang="ru-RU"/>
        </a:p>
      </dgm:t>
    </dgm:pt>
    <dgm:pt modelId="{51199F0D-63AC-45F1-A9D3-E17A1BEBC359}">
      <dgm:prSet phldrT="[Текст]" custT="1"/>
      <dgm:spPr/>
      <dgm:t>
        <a:bodyPr/>
        <a:lstStyle/>
        <a:p>
          <a:r>
            <a:rPr lang="ru-RU" sz="2800" dirty="0" smtClean="0"/>
            <a:t>Документ, на  основании которого возник вопрос;</a:t>
          </a:r>
          <a:endParaRPr lang="ru-RU" sz="2800" dirty="0"/>
        </a:p>
      </dgm:t>
    </dgm:pt>
    <dgm:pt modelId="{00B9AEF9-7777-4BE0-A648-68C2E70F2431}" type="parTrans" cxnId="{28DF1371-4B7A-4202-846B-0DBA5A912DDF}">
      <dgm:prSet/>
      <dgm:spPr/>
      <dgm:t>
        <a:bodyPr/>
        <a:lstStyle/>
        <a:p>
          <a:endParaRPr lang="ru-RU"/>
        </a:p>
      </dgm:t>
    </dgm:pt>
    <dgm:pt modelId="{0CCB47E4-6153-4147-BF26-FF3ECBFF1BF3}" type="sibTrans" cxnId="{28DF1371-4B7A-4202-846B-0DBA5A912DDF}">
      <dgm:prSet/>
      <dgm:spPr/>
      <dgm:t>
        <a:bodyPr/>
        <a:lstStyle/>
        <a:p>
          <a:endParaRPr lang="ru-RU"/>
        </a:p>
      </dgm:t>
    </dgm:pt>
    <dgm:pt modelId="{BD08974C-91AB-43E1-8AFB-93C0D614F2D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02561BD-E85D-49F8-8802-91A1AC9B97EC}" type="parTrans" cxnId="{5AD40670-F204-4DA3-A3CD-7996B5083A47}">
      <dgm:prSet/>
      <dgm:spPr/>
      <dgm:t>
        <a:bodyPr/>
        <a:lstStyle/>
        <a:p>
          <a:endParaRPr lang="ru-RU"/>
        </a:p>
      </dgm:t>
    </dgm:pt>
    <dgm:pt modelId="{0D1FD06C-6FFB-4EF9-B96A-82C3B59D40C8}" type="sibTrans" cxnId="{5AD40670-F204-4DA3-A3CD-7996B5083A47}">
      <dgm:prSet/>
      <dgm:spPr/>
      <dgm:t>
        <a:bodyPr/>
        <a:lstStyle/>
        <a:p>
          <a:endParaRPr lang="ru-RU"/>
        </a:p>
      </dgm:t>
    </dgm:pt>
    <dgm:pt modelId="{1B5270E9-4C22-42D9-8261-85E83B3C70D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E38D839-5710-4EE0-8043-A1571E685F90}" type="parTrans" cxnId="{48CE5C67-184A-43EB-A6CF-313484EF44B3}">
      <dgm:prSet/>
      <dgm:spPr/>
      <dgm:t>
        <a:bodyPr/>
        <a:lstStyle/>
        <a:p>
          <a:endParaRPr lang="ru-RU"/>
        </a:p>
      </dgm:t>
    </dgm:pt>
    <dgm:pt modelId="{B4A4FF9A-2502-476B-B3B7-38B91C3F28E5}" type="sibTrans" cxnId="{48CE5C67-184A-43EB-A6CF-313484EF44B3}">
      <dgm:prSet/>
      <dgm:spPr/>
      <dgm:t>
        <a:bodyPr/>
        <a:lstStyle/>
        <a:p>
          <a:endParaRPr lang="ru-RU"/>
        </a:p>
      </dgm:t>
    </dgm:pt>
    <dgm:pt modelId="{9B5957FE-841D-4C3F-A653-8541FEAD4917}">
      <dgm:prSet custT="1"/>
      <dgm:spPr/>
      <dgm:t>
        <a:bodyPr/>
        <a:lstStyle/>
        <a:p>
          <a:r>
            <a:rPr lang="ru-RU" sz="2800" dirty="0" smtClean="0"/>
            <a:t>Документ, которым решен вопрос;</a:t>
          </a:r>
          <a:endParaRPr lang="ru-RU" sz="2800" dirty="0"/>
        </a:p>
      </dgm:t>
    </dgm:pt>
    <dgm:pt modelId="{0B17EA04-1A82-4A42-A1B4-A612D8ABFD19}" type="parTrans" cxnId="{70DA9F7A-0FCB-4B26-8DEB-E5E8D9DC676C}">
      <dgm:prSet/>
      <dgm:spPr/>
      <dgm:t>
        <a:bodyPr/>
        <a:lstStyle/>
        <a:p>
          <a:endParaRPr lang="ru-RU"/>
        </a:p>
      </dgm:t>
    </dgm:pt>
    <dgm:pt modelId="{405929D7-C6B0-4935-872D-00BDCF0F986D}" type="sibTrans" cxnId="{70DA9F7A-0FCB-4B26-8DEB-E5E8D9DC676C}">
      <dgm:prSet/>
      <dgm:spPr/>
      <dgm:t>
        <a:bodyPr/>
        <a:lstStyle/>
        <a:p>
          <a:endParaRPr lang="ru-RU"/>
        </a:p>
      </dgm:t>
    </dgm:pt>
    <dgm:pt modelId="{11AF6720-C5A8-4BFF-BC44-5594DE9E0659}">
      <dgm:prSet custT="1"/>
      <dgm:spPr/>
      <dgm:t>
        <a:bodyPr/>
        <a:lstStyle/>
        <a:p>
          <a:r>
            <a:rPr lang="ru-RU" sz="2400" dirty="0" smtClean="0"/>
            <a:t>Заключения, справки и другие документы в хронологическом порядке.</a:t>
          </a:r>
          <a:endParaRPr lang="ru-RU" sz="2400" dirty="0"/>
        </a:p>
      </dgm:t>
    </dgm:pt>
    <dgm:pt modelId="{32251A3D-D3EC-46C3-82A8-A0BB446BC605}" type="parTrans" cxnId="{DBC2234D-01D5-4B4D-B767-8C9A1F7D8A62}">
      <dgm:prSet/>
      <dgm:spPr/>
      <dgm:t>
        <a:bodyPr/>
        <a:lstStyle/>
        <a:p>
          <a:endParaRPr lang="ru-RU"/>
        </a:p>
      </dgm:t>
    </dgm:pt>
    <dgm:pt modelId="{6745D10A-6294-4DC7-8F9E-DA77AEB06099}" type="sibTrans" cxnId="{DBC2234D-01D5-4B4D-B767-8C9A1F7D8A62}">
      <dgm:prSet/>
      <dgm:spPr/>
      <dgm:t>
        <a:bodyPr/>
        <a:lstStyle/>
        <a:p>
          <a:endParaRPr lang="ru-RU"/>
        </a:p>
      </dgm:t>
    </dgm:pt>
    <dgm:pt modelId="{2DE068AE-D4D8-41B0-B298-1AB645633247}" type="pres">
      <dgm:prSet presAssocID="{79FB0C9A-87AE-4B65-8694-26A682D0B1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B29A00-A882-4B41-BD73-23EA1EE72325}" type="pres">
      <dgm:prSet presAssocID="{6DA2ECBD-B557-42C4-8388-84F877D43AE9}" presName="composite" presStyleCnt="0"/>
      <dgm:spPr/>
    </dgm:pt>
    <dgm:pt modelId="{0D450C98-9E02-4440-87F4-566A99B0CEA0}" type="pres">
      <dgm:prSet presAssocID="{6DA2ECBD-B557-42C4-8388-84F877D43AE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20FB3-08B7-4BD5-B0E8-2957DF79DA8C}" type="pres">
      <dgm:prSet presAssocID="{6DA2ECBD-B557-42C4-8388-84F877D43AE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6148C-7CD6-4EC7-AB19-D2C854208D79}" type="pres">
      <dgm:prSet presAssocID="{4A979638-27B0-4401-AC0B-27E7A434830A}" presName="sp" presStyleCnt="0"/>
      <dgm:spPr/>
    </dgm:pt>
    <dgm:pt modelId="{709B6A1F-8C06-42B2-9EAF-394C71FD2046}" type="pres">
      <dgm:prSet presAssocID="{BD08974C-91AB-43E1-8AFB-93C0D614F2D4}" presName="composite" presStyleCnt="0"/>
      <dgm:spPr/>
    </dgm:pt>
    <dgm:pt modelId="{456B9A2F-F854-45F1-A86A-ED1D7B07A1AC}" type="pres">
      <dgm:prSet presAssocID="{BD08974C-91AB-43E1-8AFB-93C0D614F2D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54074-310F-4ED2-8E81-481A02EE29C7}" type="pres">
      <dgm:prSet presAssocID="{BD08974C-91AB-43E1-8AFB-93C0D614F2D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C1483-5550-4488-935C-E56E5DBE09BC}" type="pres">
      <dgm:prSet presAssocID="{0D1FD06C-6FFB-4EF9-B96A-82C3B59D40C8}" presName="sp" presStyleCnt="0"/>
      <dgm:spPr/>
    </dgm:pt>
    <dgm:pt modelId="{54B27AA2-40F0-4E4B-8A30-B43D600F076A}" type="pres">
      <dgm:prSet presAssocID="{1B5270E9-4C22-42D9-8261-85E83B3C70D2}" presName="composite" presStyleCnt="0"/>
      <dgm:spPr/>
    </dgm:pt>
    <dgm:pt modelId="{0AF9B1F1-8B00-4B32-93E5-3105B9CF81BA}" type="pres">
      <dgm:prSet presAssocID="{1B5270E9-4C22-42D9-8261-85E83B3C70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44D98-7C37-42DE-AC6C-7D76AE0C2E81}" type="pres">
      <dgm:prSet presAssocID="{1B5270E9-4C22-42D9-8261-85E83B3C70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FE5D8-4BC9-4C50-9FA9-5E19EFAE1A4F}" srcId="{79FB0C9A-87AE-4B65-8694-26A682D0B142}" destId="{6DA2ECBD-B557-42C4-8388-84F877D43AE9}" srcOrd="0" destOrd="0" parTransId="{E52F478B-17E2-4ADD-B8FC-5C2A62EE6319}" sibTransId="{4A979638-27B0-4401-AC0B-27E7A434830A}"/>
    <dgm:cxn modelId="{DBC2234D-01D5-4B4D-B767-8C9A1F7D8A62}" srcId="{1B5270E9-4C22-42D9-8261-85E83B3C70D2}" destId="{11AF6720-C5A8-4BFF-BC44-5594DE9E0659}" srcOrd="0" destOrd="0" parTransId="{32251A3D-D3EC-46C3-82A8-A0BB446BC605}" sibTransId="{6745D10A-6294-4DC7-8F9E-DA77AEB06099}"/>
    <dgm:cxn modelId="{111E274A-28B0-4AAA-B783-CB532B009AE3}" type="presOf" srcId="{1B5270E9-4C22-42D9-8261-85E83B3C70D2}" destId="{0AF9B1F1-8B00-4B32-93E5-3105B9CF81BA}" srcOrd="0" destOrd="0" presId="urn:microsoft.com/office/officeart/2005/8/layout/chevron2"/>
    <dgm:cxn modelId="{F967A25D-6AD4-4DC9-A820-385B280B02B3}" type="presOf" srcId="{51199F0D-63AC-45F1-A9D3-E17A1BEBC359}" destId="{E8220FB3-08B7-4BD5-B0E8-2957DF79DA8C}" srcOrd="0" destOrd="0" presId="urn:microsoft.com/office/officeart/2005/8/layout/chevron2"/>
    <dgm:cxn modelId="{70DA9F7A-0FCB-4B26-8DEB-E5E8D9DC676C}" srcId="{BD08974C-91AB-43E1-8AFB-93C0D614F2D4}" destId="{9B5957FE-841D-4C3F-A653-8541FEAD4917}" srcOrd="0" destOrd="0" parTransId="{0B17EA04-1A82-4A42-A1B4-A612D8ABFD19}" sibTransId="{405929D7-C6B0-4935-872D-00BDCF0F986D}"/>
    <dgm:cxn modelId="{2750142C-84E4-47B0-8EEF-F96D9DC62882}" type="presOf" srcId="{9B5957FE-841D-4C3F-A653-8541FEAD4917}" destId="{E0F54074-310F-4ED2-8E81-481A02EE29C7}" srcOrd="0" destOrd="0" presId="urn:microsoft.com/office/officeart/2005/8/layout/chevron2"/>
    <dgm:cxn modelId="{D057F627-02E4-4695-A984-056C3FFFCC3C}" type="presOf" srcId="{11AF6720-C5A8-4BFF-BC44-5594DE9E0659}" destId="{D4344D98-7C37-42DE-AC6C-7D76AE0C2E81}" srcOrd="0" destOrd="0" presId="urn:microsoft.com/office/officeart/2005/8/layout/chevron2"/>
    <dgm:cxn modelId="{5AD40670-F204-4DA3-A3CD-7996B5083A47}" srcId="{79FB0C9A-87AE-4B65-8694-26A682D0B142}" destId="{BD08974C-91AB-43E1-8AFB-93C0D614F2D4}" srcOrd="1" destOrd="0" parTransId="{702561BD-E85D-49F8-8802-91A1AC9B97EC}" sibTransId="{0D1FD06C-6FFB-4EF9-B96A-82C3B59D40C8}"/>
    <dgm:cxn modelId="{48CE5C67-184A-43EB-A6CF-313484EF44B3}" srcId="{79FB0C9A-87AE-4B65-8694-26A682D0B142}" destId="{1B5270E9-4C22-42D9-8261-85E83B3C70D2}" srcOrd="2" destOrd="0" parTransId="{1E38D839-5710-4EE0-8043-A1571E685F90}" sibTransId="{B4A4FF9A-2502-476B-B3B7-38B91C3F28E5}"/>
    <dgm:cxn modelId="{BE05DF4E-D611-4EA6-82D0-240EE172C487}" type="presOf" srcId="{79FB0C9A-87AE-4B65-8694-26A682D0B142}" destId="{2DE068AE-D4D8-41B0-B298-1AB645633247}" srcOrd="0" destOrd="0" presId="urn:microsoft.com/office/officeart/2005/8/layout/chevron2"/>
    <dgm:cxn modelId="{45D69231-82DC-480D-8A4A-3C7A79410A3D}" type="presOf" srcId="{BD08974C-91AB-43E1-8AFB-93C0D614F2D4}" destId="{456B9A2F-F854-45F1-A86A-ED1D7B07A1AC}" srcOrd="0" destOrd="0" presId="urn:microsoft.com/office/officeart/2005/8/layout/chevron2"/>
    <dgm:cxn modelId="{BF9F7004-4D4D-4461-A4C7-A788FDBDAB22}" type="presOf" srcId="{6DA2ECBD-B557-42C4-8388-84F877D43AE9}" destId="{0D450C98-9E02-4440-87F4-566A99B0CEA0}" srcOrd="0" destOrd="0" presId="urn:microsoft.com/office/officeart/2005/8/layout/chevron2"/>
    <dgm:cxn modelId="{28DF1371-4B7A-4202-846B-0DBA5A912DDF}" srcId="{6DA2ECBD-B557-42C4-8388-84F877D43AE9}" destId="{51199F0D-63AC-45F1-A9D3-E17A1BEBC359}" srcOrd="0" destOrd="0" parTransId="{00B9AEF9-7777-4BE0-A648-68C2E70F2431}" sibTransId="{0CCB47E4-6153-4147-BF26-FF3ECBFF1BF3}"/>
    <dgm:cxn modelId="{D1472F80-4EB3-4D70-A795-D9F5DDBDAA74}" type="presParOf" srcId="{2DE068AE-D4D8-41B0-B298-1AB645633247}" destId="{5AB29A00-A882-4B41-BD73-23EA1EE72325}" srcOrd="0" destOrd="0" presId="urn:microsoft.com/office/officeart/2005/8/layout/chevron2"/>
    <dgm:cxn modelId="{2AC6AFDC-F321-4B31-B0D2-8B1704BD3967}" type="presParOf" srcId="{5AB29A00-A882-4B41-BD73-23EA1EE72325}" destId="{0D450C98-9E02-4440-87F4-566A99B0CEA0}" srcOrd="0" destOrd="0" presId="urn:microsoft.com/office/officeart/2005/8/layout/chevron2"/>
    <dgm:cxn modelId="{E09E1627-B8F8-41B6-8EC4-FE6C67436DD9}" type="presParOf" srcId="{5AB29A00-A882-4B41-BD73-23EA1EE72325}" destId="{E8220FB3-08B7-4BD5-B0E8-2957DF79DA8C}" srcOrd="1" destOrd="0" presId="urn:microsoft.com/office/officeart/2005/8/layout/chevron2"/>
    <dgm:cxn modelId="{C64A4E58-A142-4A07-8E30-8D390716C130}" type="presParOf" srcId="{2DE068AE-D4D8-41B0-B298-1AB645633247}" destId="{BFC6148C-7CD6-4EC7-AB19-D2C854208D79}" srcOrd="1" destOrd="0" presId="urn:microsoft.com/office/officeart/2005/8/layout/chevron2"/>
    <dgm:cxn modelId="{1BAE6A35-F66A-4771-9F48-F4DB09F2F5BF}" type="presParOf" srcId="{2DE068AE-D4D8-41B0-B298-1AB645633247}" destId="{709B6A1F-8C06-42B2-9EAF-394C71FD2046}" srcOrd="2" destOrd="0" presId="urn:microsoft.com/office/officeart/2005/8/layout/chevron2"/>
    <dgm:cxn modelId="{A24FDFB9-82DD-4504-A9BA-1AA9223189B3}" type="presParOf" srcId="{709B6A1F-8C06-42B2-9EAF-394C71FD2046}" destId="{456B9A2F-F854-45F1-A86A-ED1D7B07A1AC}" srcOrd="0" destOrd="0" presId="urn:microsoft.com/office/officeart/2005/8/layout/chevron2"/>
    <dgm:cxn modelId="{8F378241-4F20-4489-9900-8401D4ECA3E4}" type="presParOf" srcId="{709B6A1F-8C06-42B2-9EAF-394C71FD2046}" destId="{E0F54074-310F-4ED2-8E81-481A02EE29C7}" srcOrd="1" destOrd="0" presId="urn:microsoft.com/office/officeart/2005/8/layout/chevron2"/>
    <dgm:cxn modelId="{64BB47D8-C194-4D78-AB54-CBEC99089BE7}" type="presParOf" srcId="{2DE068AE-D4D8-41B0-B298-1AB645633247}" destId="{75CC1483-5550-4488-935C-E56E5DBE09BC}" srcOrd="3" destOrd="0" presId="urn:microsoft.com/office/officeart/2005/8/layout/chevron2"/>
    <dgm:cxn modelId="{4286CAE8-475F-489A-93C2-1AB43B6E09AA}" type="presParOf" srcId="{2DE068AE-D4D8-41B0-B298-1AB645633247}" destId="{54B27AA2-40F0-4E4B-8A30-B43D600F076A}" srcOrd="4" destOrd="0" presId="urn:microsoft.com/office/officeart/2005/8/layout/chevron2"/>
    <dgm:cxn modelId="{E6A05D4E-C495-4F39-BF77-9E6CF8E27A49}" type="presParOf" srcId="{54B27AA2-40F0-4E4B-8A30-B43D600F076A}" destId="{0AF9B1F1-8B00-4B32-93E5-3105B9CF81BA}" srcOrd="0" destOrd="0" presId="urn:microsoft.com/office/officeart/2005/8/layout/chevron2"/>
    <dgm:cxn modelId="{1A78E475-8C1E-4CAA-9DBE-DC4B806A2DE6}" type="presParOf" srcId="{54B27AA2-40F0-4E4B-8A30-B43D600F076A}" destId="{D4344D98-7C37-42DE-AC6C-7D76AE0C2E81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5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996953"/>
            <a:ext cx="8305800" cy="2880320"/>
          </a:xfrm>
        </p:spPr>
        <p:txBody>
          <a:bodyPr/>
          <a:lstStyle/>
          <a:p>
            <a:r>
              <a:rPr lang="ru-RU" sz="4000" i="1" dirty="0" smtClean="0"/>
              <a:t>«Подготовка к сдаче документов в государственный архив, с истекшим сроком хранения»</a:t>
            </a:r>
            <a:endParaRPr lang="ru-RU" sz="4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2"/>
            <a:ext cx="8305800" cy="1152128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Семинар на тему: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572264" y="285728"/>
            <a:ext cx="2211385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для штампа архива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50720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«Государственный архив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071546"/>
            <a:ext cx="350448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 «Отдел внутренней политики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Наименование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00042"/>
            <a:ext cx="2727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 flipV="1">
            <a:off x="6143636" y="2071678"/>
            <a:ext cx="411163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786578" y="1643050"/>
            <a:ext cx="2571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643670" y="1857364"/>
            <a:ext cx="25003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Акмолинской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929322" y="2357430"/>
            <a:ext cx="414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Местонахождение организации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AutoShape 44"/>
          <p:cNvSpPr>
            <a:spLocks noChangeShapeType="1"/>
          </p:cNvSpPr>
          <p:nvPr/>
        </p:nvSpPr>
        <p:spPr bwMode="auto">
          <a:xfrm flipV="1">
            <a:off x="2285984" y="3643314"/>
            <a:ext cx="592135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1071538" y="2714620"/>
            <a:ext cx="7143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Приказы отдела внутренней политики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основной деятельности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2010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571604" y="4071942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дела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357818" y="4000504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крайние даты дела,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кол-во листов, срок 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6286512" y="4714884"/>
            <a:ext cx="258763" cy="579437"/>
          </a:xfrm>
          <a:prstGeom prst="downArrow">
            <a:avLst>
              <a:gd name="adj1" fmla="val 50000"/>
              <a:gd name="adj2" fmla="val 559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5143504" y="5357826"/>
            <a:ext cx="4000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Начато: 01 января 2010 года 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Окончено: 28 декабря 2010 года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214942" y="6000768"/>
            <a:ext cx="39290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180 листах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Хранить: постоянно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57158" y="5072074"/>
            <a:ext cx="242889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Место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штампа архива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572264" y="285728"/>
            <a:ext cx="2211385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для штампа архива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50720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«Государственный архив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071546"/>
            <a:ext cx="350448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 «Отдел внутренней политики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Наименование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00042"/>
            <a:ext cx="2727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 flipV="1">
            <a:off x="6143636" y="2071678"/>
            <a:ext cx="411163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786578" y="1643050"/>
            <a:ext cx="2571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643670" y="1857364"/>
            <a:ext cx="25003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Акмолинской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929322" y="2357430"/>
            <a:ext cx="414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Местонахождение организации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AutoShape 44"/>
          <p:cNvSpPr>
            <a:spLocks noChangeShapeType="1"/>
          </p:cNvSpPr>
          <p:nvPr/>
        </p:nvSpPr>
        <p:spPr bwMode="auto">
          <a:xfrm flipV="1">
            <a:off x="2285984" y="3643314"/>
            <a:ext cx="592135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571604" y="4071942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дела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357818" y="4000504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крайние даты дела,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кол-во листов, срок 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6286512" y="4714884"/>
            <a:ext cx="258763" cy="579437"/>
          </a:xfrm>
          <a:prstGeom prst="downArrow">
            <a:avLst>
              <a:gd name="adj1" fmla="val 50000"/>
              <a:gd name="adj2" fmla="val 559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357818" y="5786454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180 листах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Хранить: постоянно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57158" y="5072074"/>
            <a:ext cx="242889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Место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штампа архива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285852" y="2857496"/>
            <a:ext cx="6357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Штатное расписание отдела внутренней политики на 2010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572264" y="285728"/>
            <a:ext cx="2211385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для штампа архива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50720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«Государственный архив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071546"/>
            <a:ext cx="350448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 «Отдел внутренней политики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Наименование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00042"/>
            <a:ext cx="2727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 flipV="1">
            <a:off x="6143636" y="2071678"/>
            <a:ext cx="411163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786578" y="1643050"/>
            <a:ext cx="2571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643670" y="1857364"/>
            <a:ext cx="25003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Акмолинской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929322" y="2357430"/>
            <a:ext cx="414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Местонахождение организации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AutoShape 44"/>
          <p:cNvSpPr>
            <a:spLocks noChangeShapeType="1"/>
          </p:cNvSpPr>
          <p:nvPr/>
        </p:nvSpPr>
        <p:spPr bwMode="auto">
          <a:xfrm flipV="1">
            <a:off x="2285984" y="3643314"/>
            <a:ext cx="592135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571604" y="4071942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дела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357818" y="4000504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крайние даты дела,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кол-во листов, срок 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6286512" y="4714884"/>
            <a:ext cx="258763" cy="579437"/>
          </a:xfrm>
          <a:prstGeom prst="downArrow">
            <a:avLst>
              <a:gd name="adj1" fmla="val 50000"/>
              <a:gd name="adj2" fmla="val 559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357818" y="5786454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180 листах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Хранить: постоянно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57158" y="5072074"/>
            <a:ext cx="242889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Место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штампа архива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1285852" y="3071810"/>
            <a:ext cx="635798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Годовой отчет отдела внутренней политики за 2010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572264" y="285728"/>
            <a:ext cx="2211385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для штампа архива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50720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«Государственный архив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071546"/>
            <a:ext cx="350448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 «Отдел внутренней политики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Наименование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00042"/>
            <a:ext cx="2727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 flipV="1">
            <a:off x="6143636" y="2071678"/>
            <a:ext cx="411163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786578" y="1643050"/>
            <a:ext cx="2571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643670" y="1857364"/>
            <a:ext cx="25003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Акмолинской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929322" y="2357430"/>
            <a:ext cx="414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Местонахождение организации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AutoShape 44"/>
          <p:cNvSpPr>
            <a:spLocks noChangeShapeType="1"/>
          </p:cNvSpPr>
          <p:nvPr/>
        </p:nvSpPr>
        <p:spPr bwMode="auto">
          <a:xfrm flipV="1">
            <a:off x="2285984" y="3643314"/>
            <a:ext cx="592135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571604" y="4071942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дела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429256" y="3857628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крайние даты дела,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кол-во листов, срок 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6286512" y="4572008"/>
            <a:ext cx="258763" cy="579437"/>
          </a:xfrm>
          <a:prstGeom prst="downArrow">
            <a:avLst>
              <a:gd name="adj1" fmla="val 50000"/>
              <a:gd name="adj2" fmla="val 559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357818" y="5929330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Хранить: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57158" y="5072074"/>
            <a:ext cx="242889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Место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штампа архива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214414" y="2786058"/>
            <a:ext cx="62865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Расчетные ведомости начисления заработной платы работникам отдела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2010 год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5286380" y="5143512"/>
            <a:ext cx="3571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Начато: январь  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Окончено: декабрь 2010 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6572264" y="285728"/>
            <a:ext cx="2211385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 для штампа архива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50720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КГУ «Государственный архив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071546"/>
            <a:ext cx="3504486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 «Отдел внутренней политики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Наименование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00042"/>
            <a:ext cx="2727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Ерейментауского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 flipV="1">
            <a:off x="6143636" y="2071678"/>
            <a:ext cx="411163" cy="2968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786578" y="1643050"/>
            <a:ext cx="2571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Ерейментау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643670" y="1857364"/>
            <a:ext cx="25003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Акмолинской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929322" y="2357430"/>
            <a:ext cx="41434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Местонахождение организации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AutoShape 44"/>
          <p:cNvSpPr>
            <a:spLocks noChangeShapeType="1"/>
          </p:cNvSpPr>
          <p:nvPr/>
        </p:nvSpPr>
        <p:spPr bwMode="auto">
          <a:xfrm flipV="1">
            <a:off x="2285984" y="3643314"/>
            <a:ext cx="592135" cy="50006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571604" y="4071942"/>
            <a:ext cx="4143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дела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429256" y="3857628"/>
            <a:ext cx="34290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крайние даты дела,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кол-во листов, срок хранения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>
            <a:off x="6286512" y="4572008"/>
            <a:ext cx="258763" cy="579437"/>
          </a:xfrm>
          <a:prstGeom prst="downArrow">
            <a:avLst>
              <a:gd name="adj1" fmla="val 50000"/>
              <a:gd name="adj2" fmla="val 559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357818" y="5929330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Хранить: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57158" y="5072074"/>
            <a:ext cx="2428892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Место для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штампа архива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785786" y="2786058"/>
            <a:ext cx="77152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Приказы руководителя отдела внутренней политики по личному составу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1571604" y="3500438"/>
            <a:ext cx="6143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2010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5357818" y="5286388"/>
            <a:ext cx="3571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Начато: 21 января 2010 года  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Окончено: 14 декабря 2010 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Описи составляются в 4х экземплярах и отправляются на согласование на ЭПМК Управления архивов и документации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области.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000504"/>
            <a:ext cx="3894201" cy="2286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643050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Дела могут быть уничтожены только после того, как описи на дела постоянного хранения за тот же период утверждены и переданы в ведомственный архив организации.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85784" y="2967334"/>
            <a:ext cx="956000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14490"/>
            <a:ext cx="8286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Закон Республики Казахстан «О национальном архивном фонде и архивах» принят 22 декабря 1998 года.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513">
            <a:off x="6929455" y="4357694"/>
            <a:ext cx="1524000" cy="191452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20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Подготовка и передача документов производится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за счет сил и средств юридических лиц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передающих документы.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10" y="4071942"/>
            <a:ext cx="2962247" cy="214314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95" y="500044"/>
            <a:ext cx="8961107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ОРГАНИЗАЦИОННО-РАСПОРЯДИТЕЛЬНАЯ ДОКУМЕНТАЦИЯ: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Распорядительные документы (указы, постановления, приказы,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распоряжения, решения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Организационно-правовые документы (уставы, положения, регламенты,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инструкции, штатные расписания и др.);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Справочно-аналитические документы (справки, акты, сводки, заключения,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Списки и др.);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информационные документы (протоколы, докладные записки,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объяснительные записки, акты, служебные, договоры  др.);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Плановые документы (годовые, квартальные, месячные, индивидуальные 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другие планы работ);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Отчетные документы (ведомственные, отраслевые, внутренние,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и другие отчеты);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Документы по личному составу (личные дела, трудовые договоры,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заявления, характеристики, приказы и приеме, увольнении, отпусках,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служебном передвижении работников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1071546"/>
            <a:ext cx="84296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002060"/>
                </a:solidFill>
              </a:rPr>
              <a:t>Э</a:t>
            </a:r>
            <a:r>
              <a:rPr lang="ru-RU" sz="3200" dirty="0" smtClean="0"/>
              <a:t>кспертиза ценности документов – это изучение документов на основании критериев происхождения, содержания, внешних особенностей в целях определения сроков хранения и отбора на государственное хранение.</a:t>
            </a:r>
            <a:endParaRPr lang="ru-RU" sz="3200" dirty="0"/>
          </a:p>
        </p:txBody>
      </p:sp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7" y="4286256"/>
            <a:ext cx="2200275" cy="20764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3" y="1071546"/>
            <a:ext cx="857256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документы, определяющие сроки хранения документов: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1.Типовой перечень документов, образующихся в государственных и негосударственных организациях, с указанием сроков хранения (Астана, 2015);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2.Ведомственные перечни документов, отражающие специфические функции организации.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7" y="1214422"/>
            <a:ext cx="85011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ФОРМИРОВАНИЮ ДЕЛ: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Один экземпляр каждого документа;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Черновики, дублетные экземпляры, скобы, скрепки изымаются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Нумерация листов черным графическим карандашом в правом верхнем углу;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1857364"/>
          <a:ext cx="6858048" cy="424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1" y="500044"/>
            <a:ext cx="7072363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Порядок формирования дел: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6439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 деле пронумеровано 180 (сто восемьдесят)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листов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Делопроизводитель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подпись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Н.Серикова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10.05.2017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496</TotalTime>
  <Words>571</Words>
  <Application>Microsoft Office PowerPoint</Application>
  <PresentationFormat>Экран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Бумажная</vt:lpstr>
      <vt:lpstr>Аспект</vt:lpstr>
      <vt:lpstr>Открытая</vt:lpstr>
      <vt:lpstr>Городская</vt:lpstr>
      <vt:lpstr>Поток</vt:lpstr>
      <vt:lpstr>Эркер</vt:lpstr>
      <vt:lpstr>Тема Office</vt:lpstr>
      <vt:lpstr>1_Эркер</vt:lpstr>
      <vt:lpstr>1_Бумажная</vt:lpstr>
      <vt:lpstr>Семинар на тему: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на тему:</dc:title>
  <dc:creator>Архив</dc:creator>
  <cp:lastModifiedBy>User</cp:lastModifiedBy>
  <cp:revision>43</cp:revision>
  <dcterms:created xsi:type="dcterms:W3CDTF">2017-05-05T10:41:08Z</dcterms:created>
  <dcterms:modified xsi:type="dcterms:W3CDTF">2017-05-11T03:46:32Z</dcterms:modified>
</cp:coreProperties>
</file>